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Default Extension="bmp" ContentType="image/bmp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BC93-9FE5-4DDB-B40D-CEB57666EB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Заполнитель изображения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Заполнитель заметок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CCA03-3C14-4F96-85CF-E6FE6AD813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4D67666-AD97-42BA-9E66-5FEF8AB96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6C0F7B0-E976-414B-BEB4-5B28E74987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34B1D7D-C739-4816-8591-DD170C3F4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2237EF8-FD59-434C-8AA5-DC4EB11D2E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40898F2-CBAD-480C-BD76-3688F9E92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AAD0D1C-31D3-4F7E-B38D-AE1E17B655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584291C-58F3-4B82-B9CE-C162849343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9BACD46-9FD0-4101-BD11-7F4862389F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Название и текст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Название по вертикали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ние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текста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6" name="Заполнитель контента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7" name="Заполнитель даты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Заполнитель нижнего колонтитула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9" name="Заполнитель номера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Заполнитель нижнего колонтитула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Заполнитель номера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даты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Заполнитель нижнего колонтитула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Контен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изображения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названия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bmp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ru-RU" altLang="en-US">
                <a:latin typeface="Arial Black" pitchFamily="34" charset="0"/>
                <a:ea typeface="Arial Black" pitchFamily="34" charset="0"/>
                <a:cs typeface="Arial Black" pitchFamily="34" charset="0"/>
              </a:rPr>
              <a:t>ПРЕДСКАЗАНИЕ ПОГОДНЫ ДАННЫХ</a:t>
            </a:r>
          </a:p>
          <a:p>
            <a:r>
              <a:rPr lang="en-US" altLang="en-US">
                <a:latin typeface="Arial Black" pitchFamily="34" charset="0"/>
                <a:ea typeface="Arial Black" pitchFamily="34" charset="0"/>
                <a:cs typeface="Arial Black" pitchFamily="34" charset="0"/>
              </a:rPr>
              <a:t>by YADRO</a:t>
            </a:r>
            <a:endParaRPr lang="ru-RU" altLang="en-US"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sp>
        <p:nvSpPr>
          <p:cNvPr id="4" name="Текст. поле 3"/>
          <p:cNvSpPr txBox="1"/>
          <p:nvPr/>
        </p:nvSpPr>
        <p:spPr>
          <a:xfrm>
            <a:off x="4235823" y="4622800"/>
            <a:ext cx="3720353" cy="376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 Black" pitchFamily="34" charset="0"/>
                <a:ea typeface="Arial Black" pitchFamily="34" charset="0"/>
                <a:cs typeface="Arial Black" pitchFamily="34" charset="0"/>
              </a:rPr>
              <a:t>torchki team (</a:t>
            </a:r>
            <a:r>
              <a:rPr lang="ru-RU">
                <a:solidFill>
                  <a:srgbClr val="FF0000"/>
                </a:solidFill>
                <a:latin typeface="Arial Black" pitchFamily="34" charset="0"/>
                <a:ea typeface="Arial Black" pitchFamily="34" charset="0"/>
                <a:cs typeface="Arial Black" pitchFamily="34" charset="0"/>
              </a:rPr>
              <a:t>три торча)</a:t>
            </a:r>
            <a:endParaRPr lang="en-US">
              <a:solidFill>
                <a:srgbClr val="FF0000"/>
              </a:solidFill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>
                <a:latin typeface="Arial Black" pitchFamily="34" charset="0"/>
              </a:rPr>
              <a:t>ИДЕИ И ГИПОТЕЗЫ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000"/>
              <a:t>ГИПОТЕЗЫ:</a:t>
            </a:r>
          </a:p>
          <a:p>
            <a:pPr marL="0" indent="0">
              <a:buNone/>
            </a:pPr>
            <a:r>
              <a:rPr lang="en-US" sz="2000"/>
              <a:t>1) </a:t>
            </a:r>
            <a:r>
              <a:rPr lang="ru-RU" sz="2000"/>
              <a:t>параметры зависят от высоты</a:t>
            </a:r>
          </a:p>
          <a:p>
            <a:pPr marL="0" indent="0">
              <a:buNone/>
            </a:pPr>
            <a:r>
              <a:rPr lang="ru-RU" sz="2000"/>
              <a:t>2) параметры зависят друг от друга</a:t>
            </a:r>
          </a:p>
          <a:p>
            <a:pPr marL="0" indent="0">
              <a:buNone/>
            </a:pPr>
            <a:r>
              <a:rPr lang="ru-RU" sz="2000"/>
              <a:t>3) параметры на определенной точке зависят от соседних точек</a:t>
            </a:r>
          </a:p>
          <a:p>
            <a:pPr marL="0" indent="0">
              <a:buNone/>
            </a:pPr>
            <a:r>
              <a:rPr lang="ru-RU" sz="2000"/>
              <a:t>4) какие-то из параметров зависят от показателей за предыдущие часы, а какие-то нет (гипотеза о стационарности данных)</a:t>
            </a:r>
          </a:p>
          <a:p>
            <a:pPr marL="0" indent="0">
              <a:buNone/>
            </a:pPr>
            <a:endParaRPr lang="ru-RU" sz="2000"/>
          </a:p>
          <a:p>
            <a:pPr marL="0" indent="0">
              <a:buNone/>
            </a:pPr>
            <a:r>
              <a:rPr lang="ru-RU" sz="2000"/>
              <a:t>ИДЕИ:</a:t>
            </a:r>
          </a:p>
          <a:p>
            <a:pPr marL="0" indent="0">
              <a:buNone/>
            </a:pPr>
            <a:r>
              <a:rPr lang="ru-RU" sz="2000"/>
              <a:t>1) для предсказания определенного параметра на </a:t>
            </a:r>
            <a:r>
              <a:rPr lang="en-US" sz="2000"/>
              <a:t>k-</a:t>
            </a:r>
            <a:r>
              <a:rPr lang="ru-RU" sz="2000"/>
              <a:t>ой точке брать ее </a:t>
            </a:r>
            <a:r>
              <a:rPr lang="en-US" sz="2000"/>
              <a:t>n </a:t>
            </a:r>
            <a:r>
              <a:rPr lang="ru-RU" sz="2000"/>
              <a:t>ближайших точек и использовать бустинги, используя все предыдущие часы, чтобы предсказать на 1 час вперед</a:t>
            </a:r>
          </a:p>
          <a:p>
            <a:pPr marL="0" indent="0">
              <a:buNone/>
            </a:pPr>
            <a:r>
              <a:rPr lang="ru-RU" sz="2000"/>
              <a:t>2) брать один параметр для предсказания и использовать его для предсказания самого себя, задействуя все точки и все предыдущие часы, предсказывая сразу 5 часов наперед</a:t>
            </a:r>
          </a:p>
          <a:p>
            <a:pPr marL="0" indent="0">
              <a:buNone/>
            </a:pPr>
            <a:r>
              <a:rPr lang="ru-RU" sz="2000"/>
              <a:t>3) использовать модели временных рядов для предсказания фичей, обладающих стационарностью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739588" y="69290"/>
            <a:ext cx="10515600" cy="1325563"/>
          </a:xfrm>
        </p:spPr>
        <p:txBody>
          <a:bodyPr/>
          <a:lstStyle/>
          <a:p>
            <a:r>
              <a:rPr lang="ru-RU" sz="4000">
                <a:latin typeface="Arial Black" pitchFamily="34" charset="0"/>
                <a:ea typeface="Arial Black" pitchFamily="34" charset="0"/>
                <a:cs typeface="Arial Black" pitchFamily="34" charset="0"/>
              </a:rPr>
              <a:t>проверка гипотез</a:t>
            </a:r>
            <a:endParaRPr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600" y="1037945"/>
            <a:ext cx="3914775" cy="4029075"/>
          </a:xfrm>
          <a:prstGeom prst="rect">
            <a:avLst/>
          </a:prstGeom>
        </p:spPr>
      </p:pic>
      <p:sp>
        <p:nvSpPr>
          <p:cNvPr id="5" name="Текст. поле 4"/>
          <p:cNvSpPr txBox="1"/>
          <p:nvPr/>
        </p:nvSpPr>
        <p:spPr>
          <a:xfrm>
            <a:off x="4188759" y="1909482"/>
            <a:ext cx="2232211" cy="118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график высоты:</a:t>
            </a:r>
          </a:p>
          <a:p>
            <a:r>
              <a:rPr lang="ru-RU"/>
              <a:t>небольшой холм - вряд ли от высоты зависят параметры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0970" y="352425"/>
            <a:ext cx="5553075" cy="4629150"/>
          </a:xfrm>
          <a:prstGeom prst="rect">
            <a:avLst/>
          </a:prstGeom>
        </p:spPr>
      </p:pic>
      <p:sp>
        <p:nvSpPr>
          <p:cNvPr id="7" name="Текст. поле 6"/>
          <p:cNvSpPr txBox="1"/>
          <p:nvPr/>
        </p:nvSpPr>
        <p:spPr>
          <a:xfrm>
            <a:off x="8106335" y="5109882"/>
            <a:ext cx="3281082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матрица корреляции</a:t>
            </a:r>
            <a:endParaRPr 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6770" y="4352333"/>
            <a:ext cx="2700618" cy="224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0647" y="364519"/>
            <a:ext cx="1827826" cy="5020235"/>
          </a:xfrm>
          <a:prstGeom prst="rect">
            <a:avLst/>
          </a:prstGeom>
        </p:spPr>
      </p:pic>
      <p:sp>
        <p:nvSpPr>
          <p:cNvPr id="5" name="Текст. поле 4"/>
          <p:cNvSpPr txBox="1"/>
          <p:nvPr/>
        </p:nvSpPr>
        <p:spPr>
          <a:xfrm>
            <a:off x="540124" y="5510260"/>
            <a:ext cx="1827826" cy="118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графики зависимости параметров от высоты</a:t>
            </a:r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6401" y="711646"/>
            <a:ext cx="6496050" cy="3562350"/>
          </a:xfrm>
          <a:prstGeom prst="rect">
            <a:avLst/>
          </a:prstGeom>
        </p:spPr>
      </p:pic>
      <p:sp>
        <p:nvSpPr>
          <p:cNvPr id="7" name="Текст. поле 6"/>
          <p:cNvSpPr txBox="1"/>
          <p:nvPr/>
        </p:nvSpPr>
        <p:spPr>
          <a:xfrm>
            <a:off x="7655859" y="4473388"/>
            <a:ext cx="2886635" cy="64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зависимости параметров друг от друга</a:t>
            </a:r>
            <a:endParaRPr 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1592" y="364519"/>
            <a:ext cx="1823561" cy="5210174"/>
          </a:xfrm>
          <a:prstGeom prst="rect">
            <a:avLst/>
          </a:prstGeom>
        </p:spPr>
      </p:pic>
      <p:sp>
        <p:nvSpPr>
          <p:cNvPr id="9" name="Текст. поле 8"/>
          <p:cNvSpPr txBox="1"/>
          <p:nvPr/>
        </p:nvSpPr>
        <p:spPr>
          <a:xfrm>
            <a:off x="2924736" y="5693487"/>
            <a:ext cx="1712135" cy="1006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/>
              <a:t>максимальные, средние и минимальные значения параметров за 43 часа</a:t>
            </a:r>
            <a:endParaRPr 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rial Black" pitchFamily="34" charset="0"/>
                <a:ea typeface="Arial Black" pitchFamily="34" charset="0"/>
                <a:cs typeface="Arial Black" pitchFamily="34" charset="0"/>
              </a:rPr>
              <a:t>сглаживание тренда для улучшения предсказаний</a:t>
            </a:r>
            <a:endParaRPr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2740" y="2071793"/>
            <a:ext cx="5403260" cy="2307466"/>
          </a:xfrm>
          <a:prstGeom prst="rect">
            <a:avLst/>
          </a:prstGeom>
        </p:spPr>
      </p:pic>
      <p:sp>
        <p:nvSpPr>
          <p:cNvPr id="5" name="Текст. поле 4"/>
          <p:cNvSpPr txBox="1"/>
          <p:nvPr/>
        </p:nvSpPr>
        <p:spPr>
          <a:xfrm>
            <a:off x="5074023" y="4688541"/>
            <a:ext cx="2761129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графики сглаживания скорости ветра (графики других параметров смотрели, но вставить не успели)</a:t>
            </a:r>
            <a:endParaRPr 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89059" y="2150144"/>
            <a:ext cx="5262283" cy="2229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>
                <a:latin typeface="Arial Black" pitchFamily="34" charset="0"/>
                <a:ea typeface="Arial Black" pitchFamily="34" charset="0"/>
                <a:cs typeface="Arial Black" pitchFamily="34" charset="0"/>
              </a:rPr>
              <a:t>далее поделили предсказания параметров на наличие стационарности, основываясь на графиках, и подбирали модели</a:t>
            </a:r>
          </a:p>
          <a:p>
            <a:endParaRPr lang="ru-RU" sz="3200"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выводы</a:t>
            </a:r>
            <a:r>
              <a:rPr lang="ru-RU"/>
              <a:t> из графиков</a:t>
            </a:r>
            <a:r>
              <a:t>:</a:t>
            </a:r>
          </a:p>
          <a:p>
            <a:pPr marL="0" indent="0">
              <a:buNone/>
            </a:pPr>
            <a:r>
              <a:t>1) температура циклична - лучше использовать временные ряды</a:t>
            </a:r>
          </a:p>
          <a:p>
            <a:pPr marL="0" indent="0">
              <a:buNone/>
            </a:pPr>
            <a:r>
              <a:t>2) скорость ветра </a:t>
            </a:r>
            <a:r>
              <a:rPr lang="ru-RU"/>
              <a:t>имеет около линейную зависимость от других параметров - бустинг</a:t>
            </a:r>
          </a:p>
          <a:p>
            <a:pPr marL="0" indent="0">
              <a:buNone/>
            </a:pPr>
            <a:r>
              <a:t>3) направление ветра скорее всего также как и скорость ветра</a:t>
            </a:r>
          </a:p>
          <a:p>
            <a:pPr marL="0" indent="0">
              <a:buNone/>
            </a:pPr>
            <a:r>
              <a:t>4) давление </a:t>
            </a:r>
            <a:r>
              <a:rPr lang="ru-RU"/>
              <a:t>просто падает, поэтому можно не использовать временные ряды и другие параметры</a:t>
            </a:r>
          </a:p>
          <a:p>
            <a:pPr marL="0" indent="0">
              <a:buNone/>
            </a:pPr>
            <a:r>
              <a:t>5) влажность цикличная - временные ряды</a:t>
            </a:r>
          </a:p>
          <a:p>
            <a:pPr marL="0" indent="0">
              <a:buNone/>
            </a:pPr>
            <a:r>
              <a:t>6) облачность </a:t>
            </a:r>
            <a:r>
              <a:rPr lang="ru-RU"/>
              <a:t>зависит от других параметров и соседей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>
                <a:latin typeface="Arial Black" pitchFamily="34" charset="0"/>
                <a:ea typeface="Arial Black" pitchFamily="34" charset="0"/>
                <a:cs typeface="Arial Black" pitchFamily="34" charset="0"/>
              </a:rPr>
              <a:t>подбор моделей и гиперпараметров</a:t>
            </a:r>
            <a:endParaRPr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960096"/>
            <a:ext cx="10515600" cy="3275573"/>
          </a:xfrm>
        </p:spPr>
        <p:txBody>
          <a:bodyPr/>
          <a:lstStyle/>
          <a:p>
            <a:pPr marL="0" indent="0">
              <a:buNone/>
            </a:pPr>
            <a:r>
              <a:rPr lang="ru-RU"/>
              <a:t>Как финальные модели для предсказания погодных условий использовались XGBRegressor и CatBoostRegressor. В том числе, использовалась библиотека MLForecast, которая объединяет методы работы с временными рядами и алгоритмы ML/DL. Гиперпараметры моделей подбирались с помощью GridSearch и Optuna. Также были выбрали оптимальные параметры alpha, beta для двойного экспоненциального сглаживания временных рядов.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18975" y="-634600"/>
            <a:ext cx="13218897" cy="8261811"/>
          </a:xfrm>
          <a:prstGeom prst="rect">
            <a:avLst/>
          </a:prstGeom>
        </p:spPr>
      </p:pic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200" y="69756"/>
            <a:ext cx="10515600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sz="4000">
                <a:solidFill>
                  <a:schemeClr val="bg1"/>
                </a:solidFill>
                <a:latin typeface="Arial Black" pitchFamily="34" charset="0"/>
                <a:ea typeface="Arial Black" pitchFamily="34" charset="0"/>
                <a:cs typeface="Arial Black" pitchFamily="34" charset="0"/>
              </a:rPr>
              <a:t>кто чем занимался:</a:t>
            </a:r>
            <a:endParaRPr>
              <a:solidFill>
                <a:schemeClr val="bg1"/>
              </a:solidFill>
              <a:latin typeface="Arial Black" pitchFamily="34" charset="0"/>
              <a:ea typeface="Arial Black" pitchFamily="34" charset="0"/>
              <a:cs typeface="Arial Black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158331" y="1045179"/>
            <a:ext cx="11664285" cy="4351338"/>
          </a:xfrm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ru-RU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Максим Шелестов: Занимался прогнозированием основных параметров: температура, давление и влажность. В финальном решении задействал XGBRegressor и CatBoostRegressor, также использовал mlforecast. Также занимался прогнозирование параметра cloud_cover. В ходе решения рассматривал окна соседей 3х3, 5х5 и использовал сглаживание</a:t>
            </a:r>
          </a:p>
          <a:p>
            <a:pPr marL="0" indent="0">
              <a:buNone/>
            </a:pPr>
            <a:r>
              <a:rPr lang="ru-RU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Рушан Хаматьяров: Занимался предсказанием направления и скорости ветра, при предсказании скорости ветра использовал CatBoostRegressor, предварительно обработав данные с помощью двойного экспоненциального сглаживания, добавив новых признаков и избавившись от тренда</a:t>
            </a:r>
          </a:p>
          <a:p>
            <a:pPr marL="0" indent="0">
              <a:buNone/>
            </a:pPr>
            <a:r>
              <a:rPr lang="ru-RU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Федор Бадыло: Занимался изучением данных, выдвижением и проверкой гипотез, визуализацией данных, обучал модели </a:t>
            </a:r>
            <a:r>
              <a:rPr lang="en-US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XGB </a:t>
            </a:r>
            <a:r>
              <a:rPr lang="ru-RU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и </a:t>
            </a:r>
            <a:r>
              <a:rPr lang="en-US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CatBoost </a:t>
            </a:r>
            <a:r>
              <a:rPr lang="ru-RU" sz="2800" b="1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</a:rPr>
              <a:t>для предсказания скорости ветра и направления ветра, делал презентацию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По умолчанию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Fedya</dc:creator>
  <cp:lastModifiedBy>Fedya</cp:lastModifiedBy>
  <cp:revision>1</cp:revision>
  <dcterms:created xsi:type="dcterms:W3CDTF">2024-04-28T18:19:38Z</dcterms:created>
  <dcterms:modified xsi:type="dcterms:W3CDTF">2024-04-28T21:13:44Z</dcterms:modified>
</cp:coreProperties>
</file>